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5"/>
  </p:sldMasterIdLst>
  <p:notesMasterIdLst>
    <p:notesMasterId r:id="rId25"/>
  </p:notesMasterIdLst>
  <p:sldIdLst>
    <p:sldId id="256" r:id="rId6"/>
    <p:sldId id="278" r:id="rId7"/>
    <p:sldId id="266" r:id="rId8"/>
    <p:sldId id="268" r:id="rId9"/>
    <p:sldId id="271" r:id="rId10"/>
    <p:sldId id="257" r:id="rId11"/>
    <p:sldId id="276" r:id="rId12"/>
    <p:sldId id="263" r:id="rId13"/>
    <p:sldId id="261" r:id="rId14"/>
    <p:sldId id="269" r:id="rId15"/>
    <p:sldId id="260" r:id="rId16"/>
    <p:sldId id="267" r:id="rId17"/>
    <p:sldId id="264" r:id="rId18"/>
    <p:sldId id="270" r:id="rId19"/>
    <p:sldId id="272" r:id="rId20"/>
    <p:sldId id="273" r:id="rId21"/>
    <p:sldId id="274" r:id="rId22"/>
    <p:sldId id="275" r:id="rId23"/>
    <p:sldId id="277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0838"/>
    <a:srgbClr val="8314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706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6452D2-F407-6A48-8E60-63A645954848}" type="datetimeFigureOut">
              <a:rPr lang="en-US" smtClean="0"/>
              <a:t>5/8/2015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EF2D7E-2501-F342-AD0B-4464AF434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700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F2D7E-2501-F342-AD0B-4464AF43429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960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09334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65109"/>
            <a:ext cx="6400800" cy="161729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54441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54441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63817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9AE4D-6949-7C47-AC7B-E0416861518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93068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3049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6580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6580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66313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66313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ABC3D9E-BD4C-3045-A4ED-4605FA2AD5CF}" type="datetimeFigureOut">
              <a:rPr lang="en-US" smtClean="0"/>
              <a:t>5/8/2015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D4227A6-0B40-844C-BDE2-806A666C369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PTI 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85800" y="2499369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/>
              <a:ea typeface="+mj-ea"/>
              <a:cs typeface="Times New Roman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496532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392494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443439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255614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010177"/>
            <a:ext cx="5486400" cy="4801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052557"/>
            <a:ext cx="9144000" cy="814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3681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052557"/>
            <a:ext cx="9144001" cy="219814"/>
          </a:xfrm>
          <a:prstGeom prst="rect">
            <a:avLst/>
          </a:prstGeom>
          <a:solidFill>
            <a:srgbClr val="B20838"/>
          </a:solidFill>
          <a:ln>
            <a:noFill/>
          </a:ln>
          <a:effectLst>
            <a:outerShdw blurRad="25400" dist="12700" dir="6300000">
              <a:srgbClr val="000000">
                <a:alpha val="6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iu_limestone_shield.psd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490" y="5667639"/>
            <a:ext cx="894444" cy="880613"/>
          </a:xfrm>
          <a:prstGeom prst="rect">
            <a:avLst/>
          </a:prstGeom>
        </p:spPr>
      </p:pic>
      <p:pic>
        <p:nvPicPr>
          <p:cNvPr id="10" name="Picture 9" descr="PTI_horz_signature.psd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1" y="6352005"/>
            <a:ext cx="2184220" cy="40529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912304" y="639217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75390E8C-5DE5-4460-AB5D-036E8D6FC694}" type="slidenum">
              <a:rPr lang="en-US" sz="1000" smtClean="0">
                <a:solidFill>
                  <a:srgbClr val="B20838"/>
                </a:solidFill>
                <a:latin typeface="Arial"/>
                <a:ea typeface="Georgia" pitchFamily="54" charset="0"/>
                <a:cs typeface="Arial"/>
              </a:rPr>
              <a:pPr algn="r"/>
              <a:t>‹#›</a:t>
            </a:fld>
            <a:endParaRPr lang="en-US" sz="1000" dirty="0">
              <a:solidFill>
                <a:srgbClr val="B20838"/>
              </a:solidFill>
              <a:latin typeface="Arial"/>
              <a:ea typeface="Georgia" pitchFamily="54" charset="0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5886583"/>
            <a:ext cx="9144000" cy="9809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1" y="5666769"/>
            <a:ext cx="9144001" cy="219814"/>
          </a:xfrm>
          <a:prstGeom prst="rect">
            <a:avLst/>
          </a:prstGeom>
          <a:solidFill>
            <a:srgbClr val="B20838"/>
          </a:solidFill>
          <a:ln>
            <a:noFill/>
          </a:ln>
          <a:effectLst>
            <a:outerShdw blurRad="25400" dist="12700" dir="6300000">
              <a:srgbClr val="000000">
                <a:alpha val="6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iu_limestone_shield.psd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489" y="5281851"/>
            <a:ext cx="894444" cy="880613"/>
          </a:xfrm>
          <a:prstGeom prst="rect">
            <a:avLst/>
          </a:prstGeom>
        </p:spPr>
      </p:pic>
      <p:pic>
        <p:nvPicPr>
          <p:cNvPr id="14" name="Picture 13" descr="PTI_horz_signature.psd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952" y="6043956"/>
            <a:ext cx="2880636" cy="534518"/>
          </a:xfrm>
          <a:prstGeom prst="rect">
            <a:avLst/>
          </a:prstGeom>
        </p:spPr>
      </p:pic>
      <p:pic>
        <p:nvPicPr>
          <p:cNvPr id="15" name="Picture 14" descr="RT_UITS_horz_signature.psd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92" y="6043956"/>
            <a:ext cx="2384635" cy="694194"/>
          </a:xfrm>
          <a:prstGeom prst="rect">
            <a:avLst/>
          </a:prstGeom>
        </p:spPr>
      </p:pic>
      <p:sp>
        <p:nvSpPr>
          <p:cNvPr id="16" name="Slide Number Placeholder 3"/>
          <p:cNvSpPr txBox="1">
            <a:spLocks/>
          </p:cNvSpPr>
          <p:nvPr/>
        </p:nvSpPr>
        <p:spPr>
          <a:xfrm>
            <a:off x="8679325" y="6365689"/>
            <a:ext cx="3665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3B9AE4D-6949-7C47-AC7B-E04168615182}" type="slidenum">
              <a:rPr lang="en-US" sz="1000" smtClean="0">
                <a:solidFill>
                  <a:srgbClr val="B20838"/>
                </a:solidFill>
                <a:latin typeface="Century Gothic"/>
                <a:cs typeface="Century Gothic"/>
              </a:rPr>
              <a:pPr/>
              <a:t>‹#›</a:t>
            </a:fld>
            <a:endParaRPr lang="en-US" sz="1000" dirty="0">
              <a:solidFill>
                <a:srgbClr val="B20838"/>
              </a:solidFill>
              <a:latin typeface="Century Gothic"/>
              <a:cs typeface="Century Gothic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24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kb.iu.edu/d/bezu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rt.uits.iu.edu/systems/storage/hsi.php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s://kb.iu.edu/d/aiyi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cops.iu.edu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5179248"/>
            <a:ext cx="9144001" cy="1688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5149272"/>
            <a:ext cx="9144000" cy="346341"/>
          </a:xfrm>
          <a:prstGeom prst="rect">
            <a:avLst/>
          </a:prstGeom>
          <a:solidFill>
            <a:srgbClr val="B20838"/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667812" y="4874917"/>
            <a:ext cx="5476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Prepared for 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Indiana Geographic Information Council (IGIC) 2015 State conference in Bloomington, IN</a:t>
            </a:r>
            <a:endParaRPr 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800" dirty="0"/>
          </a:p>
          <a:p>
            <a:endParaRPr lang="en-US" sz="8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3" name="Picture 12" descr="PTI_horz_signature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216" y="5718609"/>
            <a:ext cx="4131997" cy="766715"/>
          </a:xfrm>
          <a:prstGeom prst="rect">
            <a:avLst/>
          </a:prstGeom>
        </p:spPr>
      </p:pic>
      <p:pic>
        <p:nvPicPr>
          <p:cNvPr id="2" name="Picture 1" descr="RT_UITS_horz_signature.ps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39" y="5718609"/>
            <a:ext cx="3420532" cy="99575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5800" y="597210"/>
            <a:ext cx="7772400" cy="1470025"/>
          </a:xfrm>
        </p:spPr>
        <p:txBody>
          <a:bodyPr/>
          <a:lstStyle/>
          <a:p>
            <a:r>
              <a:rPr lang="en-US" dirty="0" smtClean="0"/>
              <a:t>The Indiana Spatial Data Portal: </a:t>
            </a:r>
            <a:br>
              <a:rPr lang="en-US" dirty="0" smtClean="0"/>
            </a:br>
            <a:r>
              <a:rPr lang="en-US" dirty="0" smtClean="0"/>
              <a:t>A look under the hood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539026" y="2852691"/>
            <a:ext cx="6400800" cy="161729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Justin P. Peters</a:t>
            </a:r>
          </a:p>
          <a:p>
            <a:r>
              <a:rPr lang="en-US" dirty="0" smtClean="0"/>
              <a:t>Research Analytics</a:t>
            </a:r>
          </a:p>
          <a:p>
            <a:r>
              <a:rPr lang="en-US" dirty="0" smtClean="0"/>
              <a:t>Indiana University</a:t>
            </a:r>
          </a:p>
          <a:p>
            <a:endParaRPr lang="en-US" dirty="0"/>
          </a:p>
          <a:p>
            <a:r>
              <a:rPr lang="en-US" dirty="0" smtClean="0"/>
              <a:t>5-13-15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53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227" y="785611"/>
            <a:ext cx="7939826" cy="74697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Any changes require a new client download and installation for all users</a:t>
            </a:r>
          </a:p>
          <a:p>
            <a:r>
              <a:rPr lang="en-US" dirty="0" smtClean="0"/>
              <a:t>Requires WSDL service and server</a:t>
            </a:r>
          </a:p>
          <a:p>
            <a:r>
              <a:rPr lang="en-US" dirty="0" smtClean="0"/>
              <a:t>No staging of files (longer client sessions needed for many files)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92428" y="215689"/>
            <a:ext cx="3365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Current Shortcomings</a:t>
            </a:r>
            <a:endParaRPr lang="en-US" sz="2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323" y="1532586"/>
            <a:ext cx="6326308" cy="5267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009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293" y="981186"/>
            <a:ext cx="424815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72989"/>
            <a:ext cx="8229600" cy="363817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Migration to open source</a:t>
            </a:r>
          </a:p>
          <a:p>
            <a:r>
              <a:rPr lang="en-US" sz="2400" dirty="0" err="1" smtClean="0"/>
              <a:t>Mysql</a:t>
            </a:r>
            <a:r>
              <a:rPr lang="en-US" sz="2400" dirty="0" smtClean="0"/>
              <a:t> (database)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468" y="172804"/>
            <a:ext cx="8229600" cy="1000370"/>
          </a:xfrm>
        </p:spPr>
        <p:txBody>
          <a:bodyPr>
            <a:normAutofit/>
          </a:bodyPr>
          <a:lstStyle/>
          <a:p>
            <a:r>
              <a:rPr lang="en-US" dirty="0" smtClean="0"/>
              <a:t>New web based application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5"/>
          <p:cNvSpPr txBox="1">
            <a:spLocks/>
          </p:cNvSpPr>
          <p:nvPr/>
        </p:nvSpPr>
        <p:spPr bwMode="auto">
          <a:xfrm>
            <a:off x="8512028" y="6334469"/>
            <a:ext cx="45008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000" dirty="0">
              <a:solidFill>
                <a:srgbClr val="B20838"/>
              </a:solidFill>
              <a:latin typeface="Arial"/>
              <a:ea typeface="Georgia" pitchFamily="54" charset="0"/>
              <a:cs typeface="Arial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740497"/>
            <a:ext cx="8567536" cy="3906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6" descr="Image result for ph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38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529" y="808315"/>
            <a:ext cx="5072062" cy="487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79043" y="127099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PHP </a:t>
            </a:r>
            <a:r>
              <a:rPr lang="en-US" dirty="0" smtClean="0"/>
              <a:t>(server side code)</a:t>
            </a:r>
            <a:endParaRPr lang="en-US" dirty="0"/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89" y="530090"/>
            <a:ext cx="1054865" cy="55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16" y="2189523"/>
            <a:ext cx="4219983" cy="2144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050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25143" y="170688"/>
            <a:ext cx="5850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Single file download already integrated with Google analytics</a:t>
            </a:r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681" y="2034863"/>
            <a:ext cx="4305319" cy="3245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48" y="1019221"/>
            <a:ext cx="5583870" cy="399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218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43" y="560038"/>
            <a:ext cx="7727324" cy="2137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85" y="1532372"/>
            <a:ext cx="8290815" cy="2330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280" y="2697827"/>
            <a:ext cx="7523811" cy="2127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747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4961" y="321973"/>
            <a:ext cx="397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Multifile</a:t>
            </a:r>
            <a:r>
              <a:rPr lang="en-US" dirty="0" smtClean="0"/>
              <a:t> download tool redesign status: </a:t>
            </a:r>
            <a:endParaRPr lang="en-US" dirty="0"/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90" y="860560"/>
            <a:ext cx="4545866" cy="43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880" y="2382753"/>
            <a:ext cx="6320355" cy="314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809" y="1075453"/>
            <a:ext cx="4082401" cy="1607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496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4961" y="321973"/>
            <a:ext cx="397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Multifile</a:t>
            </a:r>
            <a:r>
              <a:rPr lang="en-US" dirty="0" smtClean="0"/>
              <a:t> download tool redesign status: 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915" y="709593"/>
            <a:ext cx="4332023" cy="4881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95493" y="4919730"/>
            <a:ext cx="2750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Shopping cart/Basket items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95493" y="3464417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 files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37915" y="1674254"/>
            <a:ext cx="152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Bounding box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76552" y="1326523"/>
            <a:ext cx="2579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Drop down for data types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638799" y="976642"/>
            <a:ext cx="1797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User/session info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17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4961" y="321973"/>
            <a:ext cx="5835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Enter the </a:t>
            </a:r>
            <a:r>
              <a:rPr lang="en-US" dirty="0"/>
              <a:t>supercomputer Karst: 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kb.iu.edu/d/bezu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61" y="1459874"/>
            <a:ext cx="2933700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302454" y="2149789"/>
            <a:ext cx="552234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ISDP has one dedicated </a:t>
            </a:r>
            <a:r>
              <a:rPr lang="en-US" dirty="0" smtClean="0"/>
              <a:t>node: 20 </a:t>
            </a:r>
            <a:r>
              <a:rPr lang="en-US" dirty="0" smtClean="0"/>
              <a:t>TB RAID </a:t>
            </a:r>
            <a:r>
              <a:rPr lang="en-US" dirty="0" smtClean="0"/>
              <a:t>attached (user </a:t>
            </a:r>
          </a:p>
          <a:p>
            <a:r>
              <a:rPr lang="en-US" dirty="0" smtClean="0"/>
              <a:t>files </a:t>
            </a:r>
            <a:r>
              <a:rPr lang="en-US" dirty="0" smtClean="0"/>
              <a:t>and download notification) </a:t>
            </a:r>
            <a:r>
              <a:rPr lang="en-US" dirty="0" smtClean="0"/>
              <a:t>Running </a:t>
            </a:r>
            <a:r>
              <a:rPr lang="en-US" dirty="0" smtClean="0"/>
              <a:t>RHEL6</a:t>
            </a:r>
          </a:p>
          <a:p>
            <a:endParaRPr lang="en-US" dirty="0" smtClean="0"/>
          </a:p>
          <a:p>
            <a:r>
              <a:rPr lang="en-US" dirty="0" smtClean="0"/>
              <a:t>Stage requested files from SDA</a:t>
            </a:r>
          </a:p>
          <a:p>
            <a:r>
              <a:rPr lang="en-US" dirty="0"/>
              <a:t>P</a:t>
            </a:r>
            <a:r>
              <a:rPr lang="en-US" dirty="0" smtClean="0"/>
              <a:t>ack </a:t>
            </a:r>
            <a:r>
              <a:rPr lang="en-US" dirty="0" smtClean="0"/>
              <a:t>zip/tar </a:t>
            </a:r>
          </a:p>
          <a:p>
            <a:r>
              <a:rPr lang="en-US" dirty="0" smtClean="0"/>
              <a:t>Notify user via email when staging complete</a:t>
            </a:r>
          </a:p>
          <a:p>
            <a:r>
              <a:rPr lang="en-US" dirty="0" smtClean="0"/>
              <a:t>Scheduled purge after x amount of time</a:t>
            </a:r>
          </a:p>
          <a:p>
            <a:r>
              <a:rPr lang="en-US" dirty="0" smtClean="0"/>
              <a:t>DB does enable user flag download complete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358193"/>
              </p:ext>
            </p:extLst>
          </p:nvPr>
        </p:nvGraphicFramePr>
        <p:xfrm>
          <a:off x="3342867" y="968304"/>
          <a:ext cx="5041900" cy="8166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98079"/>
                <a:gridCol w="2743821"/>
              </a:tblGrid>
              <a:tr h="216552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</a:rPr>
                        <a:t>ISDP Karst Compute node details</a:t>
                      </a:r>
                      <a:endParaRPr lang="en-US" sz="1200" b="1" i="0" u="none" strike="noStrike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200025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</a:rPr>
                        <a:t>CPUs</a:t>
                      </a:r>
                      <a:endParaRPr lang="en-US" sz="1200" b="0" i="0" u="none" strike="noStrike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200" u="none" strike="noStrike">
                          <a:effectLst/>
                        </a:rPr>
                        <a:t>2 Intel Xeon E5-2650 v2 8-core processors</a:t>
                      </a:r>
                      <a:endParaRPr lang="it-IT" sz="1200" b="0" i="0" u="none" strike="noStrike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200025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</a:rPr>
                        <a:t>Processor cores</a:t>
                      </a:r>
                      <a:endParaRPr lang="en-US" sz="1200" b="0" i="0" u="none" strike="noStrike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</a:rPr>
                        <a:t>16</a:t>
                      </a:r>
                      <a:endParaRPr lang="en-US" sz="1200" b="0" i="0" u="none" strike="noStrike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200025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</a:rPr>
                        <a:t>RAM</a:t>
                      </a:r>
                      <a:endParaRPr lang="en-US" sz="1200" b="0" i="0" u="none" strike="noStrike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effectLst/>
                        </a:rPr>
                        <a:t>32 GB</a:t>
                      </a:r>
                      <a:endParaRPr lang="en-US" sz="1200" b="0" i="0" u="none" strike="noStrike" dirty="0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183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4961" y="321973"/>
            <a:ext cx="722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Scholarly Data Archive Access </a:t>
            </a:r>
            <a:r>
              <a:rPr lang="en-US" dirty="0" smtClean="0"/>
              <a:t>Method: </a:t>
            </a:r>
            <a:r>
              <a:rPr lang="en-US" dirty="0"/>
              <a:t>Hierarchical Storage Interface (HSI)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293" y="2189575"/>
            <a:ext cx="5781259" cy="3416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04961" y="703042"/>
            <a:ext cx="44035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rt.uits.iu.edu/systems/storage/hsi.php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61" y="2984687"/>
            <a:ext cx="2821605" cy="258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4961" y="321973"/>
            <a:ext cx="56725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 potential benefits of Karst Node:</a:t>
            </a:r>
          </a:p>
          <a:p>
            <a:endParaRPr lang="en-US" dirty="0"/>
          </a:p>
          <a:p>
            <a:r>
              <a:rPr lang="en-US" dirty="0"/>
              <a:t>GDAL/OGR, proj.4, QGIS, Grass, </a:t>
            </a:r>
            <a:r>
              <a:rPr lang="en-US" dirty="0" err="1"/>
              <a:t>MapServer</a:t>
            </a:r>
            <a:r>
              <a:rPr lang="en-US" dirty="0"/>
              <a:t>, </a:t>
            </a:r>
            <a:r>
              <a:rPr lang="en-US" dirty="0" err="1" smtClean="0"/>
              <a:t>otherpackages</a:t>
            </a:r>
            <a:endParaRPr lang="en-US" dirty="0"/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288181" y="1655063"/>
            <a:ext cx="585581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Stage </a:t>
            </a:r>
            <a:r>
              <a:rPr lang="en-US" dirty="0"/>
              <a:t>requested files from SDA,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Unpack </a:t>
            </a:r>
            <a:r>
              <a:rPr lang="en-US" dirty="0" smtClean="0"/>
              <a:t>zip/tar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Read/redefine </a:t>
            </a:r>
            <a:r>
              <a:rPr lang="en-US" dirty="0" smtClean="0"/>
              <a:t>projection proj4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Read/redefine </a:t>
            </a:r>
            <a:r>
              <a:rPr lang="en-US" dirty="0"/>
              <a:t>Vector </a:t>
            </a:r>
            <a:r>
              <a:rPr lang="en-US" dirty="0" smtClean="0"/>
              <a:t>file format </a:t>
            </a:r>
            <a:r>
              <a:rPr lang="en-US" dirty="0"/>
              <a:t>with </a:t>
            </a:r>
            <a:r>
              <a:rPr lang="en-US" dirty="0" smtClean="0"/>
              <a:t>OGR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Read/redefine Raster data format with GDAL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Merge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Create tiles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Pack zip/tar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Update DB and notify user via email with hyperlink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61" y="3086224"/>
            <a:ext cx="276225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47472" y="2670048"/>
            <a:ext cx="2424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Potential workflow with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1114"/>
            <a:ext cx="422910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7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0" y="-1714500"/>
            <a:ext cx="0" cy="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1" y="0"/>
            <a:ext cx="7674721" cy="587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4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120" y="275600"/>
            <a:ext cx="8229600" cy="3638170"/>
          </a:xfrm>
        </p:spPr>
        <p:txBody>
          <a:bodyPr/>
          <a:lstStyle/>
          <a:p>
            <a:r>
              <a:rPr lang="en-US" dirty="0" smtClean="0"/>
              <a:t>Why is an update needed?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1376363"/>
            <a:ext cx="66675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929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77512" y="517165"/>
            <a:ext cx="6201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MS SQL Server database with records for files, users, orders, etc.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1603" y="925133"/>
            <a:ext cx="6728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 1 million files stored on the Scholarly Data Archive indexed in DB</a:t>
            </a:r>
            <a:endParaRPr 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1981200"/>
            <a:ext cx="860107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254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499" y="3681483"/>
            <a:ext cx="7070501" cy="1877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44699"/>
            <a:ext cx="5429254" cy="427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06240" y="1755648"/>
            <a:ext cx="4837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 fields enable bounding box </a:t>
            </a:r>
          </a:p>
          <a:p>
            <a:endParaRPr lang="en-US" dirty="0"/>
          </a:p>
          <a:p>
            <a:r>
              <a:rPr lang="en-US" dirty="0" smtClean="0"/>
              <a:t>Fields for geospatial projection and units enable geospatial integration and graphic representation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60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213"/>
            <a:ext cx="8229600" cy="5399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IU SDA (Scholarly Data Archive)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kb.iu.edu/d/aiyi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380" y="544133"/>
            <a:ext cx="8229600" cy="3638170"/>
          </a:xfrm>
        </p:spPr>
        <p:txBody>
          <a:bodyPr>
            <a:normAutofit/>
          </a:bodyPr>
          <a:lstStyle/>
          <a:p>
            <a:r>
              <a:rPr lang="en-US" dirty="0" smtClean="0"/>
              <a:t>Room for petabytes of data.  Currently using over 30 terabytes.</a:t>
            </a:r>
          </a:p>
        </p:txBody>
      </p:sp>
      <p:pic>
        <p:nvPicPr>
          <p:cNvPr id="4098" name="Picture 2" descr="https://www.iu.edu/~images/dams/461044_actu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2" y="895082"/>
            <a:ext cx="7187798" cy="479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228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96" y="967918"/>
            <a:ext cx="5316257" cy="23435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5596" y="185500"/>
            <a:ext cx="36247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IU Data Center </a:t>
            </a:r>
            <a:r>
              <a:rPr lang="en-US" dirty="0">
                <a:hlinkClick r:id="rId3"/>
              </a:rPr>
              <a:t>https://dcops.iu.edu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1028" name="Picture 4" descr="http://upload.wikimedia.org/wikipedia/commons/6/61/Indiana_University_Data_Center_-_P110013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195" y="2487169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59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08426" y="21167"/>
            <a:ext cx="13396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Users</a:t>
            </a:r>
            <a:endParaRPr lang="en-US" sz="4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68" y="2233883"/>
            <a:ext cx="8901543" cy="3072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09859" y="1352282"/>
            <a:ext cx="3803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 4000 active users from all sectors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03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705" y="47817"/>
            <a:ext cx="8799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Current application created in Visual Studio with CS</a:t>
            </a:r>
            <a:endParaRPr lang="en-US" sz="32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5" y="1032926"/>
            <a:ext cx="8148496" cy="4453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090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T-PTI_PPT_Template_201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64C2297D2EC44EA9A2213418A6F5D3" ma:contentTypeVersion="2" ma:contentTypeDescription="Create a new document." ma:contentTypeScope="" ma:versionID="44b5ae64c92ab0572fc84cd9e35a69d9">
  <xsd:schema xmlns:xsd="http://www.w3.org/2001/XMLSchema" xmlns:xs="http://www.w3.org/2001/XMLSchema" xmlns:p="http://schemas.microsoft.com/office/2006/metadata/properties" xmlns:ns1="http://schemas.microsoft.com/sharepoint/v3" xmlns:ns2="259258c4-44d0-47e6-bcd9-a973cebee2b7" targetNamespace="http://schemas.microsoft.com/office/2006/metadata/properties" ma:root="true" ma:fieldsID="7fc00b0730a89c1af52faa922b719757" ns1:_="" ns2:_="">
    <xsd:import namespace="http://schemas.microsoft.com/sharepoint/v3"/>
    <xsd:import namespace="259258c4-44d0-47e6-bcd9-a973cebee2b7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1:RatingCount" minOccurs="0"/>
                <xsd:element ref="ns1:RoutingRuleDescription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atingCount" ma:index="11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RoutingRuleDescription" ma:index="1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9258c4-44d0-47e6-bcd9-a973cebee2b7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outingRuleDescription xmlns="http://schemas.microsoft.com/sharepoint/v3">Current template for PPT presentations</RoutingRuleDescription>
    <_dlc_DocId xmlns="259258c4-44d0-47e6-bcd9-a973cebee2b7">UITSRT-86-382</_dlc_DocId>
    <_dlc_DocIdUrl xmlns="259258c4-44d0-47e6-bcd9-a973cebee2b7">
      <Url>https://www.sharepoint.iu.edu/sites/UITS_RT/_layouts/DocIdRedir.aspx?ID=UITSRT-86-382</Url>
      <Description>UITSRT-86-382</Description>
    </_dlc_DocIdUrl>
    <PublishingExpirationDate xmlns="http://schemas.microsoft.com/sharepoint/v3" xsi:nil="true"/>
    <PublishingStartDate xmlns="http://schemas.microsoft.com/sharepoint/v3" xsi:nil="true"/>
    <_dlc_DocIdPersistId xmlns="259258c4-44d0-47e6-bcd9-a973cebee2b7">false</_dlc_DocIdPersistId>
    <RatingCount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9F696A3D-0C3C-4650-B895-C665DD2AB8A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F300F3A0-C673-40A7-A61A-82414E1D52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85D0199-ED7E-4A95-8F58-4F8E039F6D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59258c4-44d0-47e6-bcd9-a973cebee2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C90455F9-5450-4699-AABE-F5823E1B3274}">
  <ds:schemaRefs>
    <ds:schemaRef ds:uri="http://purl.org/dc/elements/1.1/"/>
    <ds:schemaRef ds:uri="http://schemas.openxmlformats.org/package/2006/metadata/core-properties"/>
    <ds:schemaRef ds:uri="http://purl.org/dc/terms/"/>
    <ds:schemaRef ds:uri="http://purl.org/dc/dcmitype/"/>
    <ds:schemaRef ds:uri="http://schemas.microsoft.com/sharepoint/v3"/>
    <ds:schemaRef ds:uri="259258c4-44d0-47e6-bcd9-a973cebee2b7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RT-PTI_PPT_Template_2012.potx</Template>
  <TotalTime>21721</TotalTime>
  <Words>363</Words>
  <Application>Microsoft Office PowerPoint</Application>
  <PresentationFormat>On-screen Show (4:3)</PresentationFormat>
  <Paragraphs>70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Century Gothic</vt:lpstr>
      <vt:lpstr>Georgia</vt:lpstr>
      <vt:lpstr>Times New Roman</vt:lpstr>
      <vt:lpstr>RT-PTI_PPT_Template_2012</vt:lpstr>
      <vt:lpstr>The Indiana Spatial Data Portal:  A look under the hood</vt:lpstr>
      <vt:lpstr>PowerPoint Presentation</vt:lpstr>
      <vt:lpstr>PowerPoint Presentation</vt:lpstr>
      <vt:lpstr>PowerPoint Presentation</vt:lpstr>
      <vt:lpstr>PowerPoint Presentation</vt:lpstr>
      <vt:lpstr>IU SDA (Scholarly Data Archive) https://kb.iu.edu/d/aiyi </vt:lpstr>
      <vt:lpstr>PowerPoint Presentation</vt:lpstr>
      <vt:lpstr>PowerPoint Presentation</vt:lpstr>
      <vt:lpstr>PowerPoint Presentation</vt:lpstr>
      <vt:lpstr>PowerPoint Presentation</vt:lpstr>
      <vt:lpstr>New web based application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Indiana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RT PowerPoint template</dc:title>
  <dc:creator>Maria Morris</dc:creator>
  <cp:lastModifiedBy>JP</cp:lastModifiedBy>
  <cp:revision>98</cp:revision>
  <dcterms:created xsi:type="dcterms:W3CDTF">2012-02-24T16:39:40Z</dcterms:created>
  <dcterms:modified xsi:type="dcterms:W3CDTF">2015-05-19T12:24:52Z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0x0101007264C2297D2EC44EA9A2213418A6F5D3</vt:lpwstr>
  </property>
  <property fmtid="{D5CDD505-2E9C-101B-9397-08002B2CF9AE}" pid="3" name="_dlc_DocIdItemGuid">
    <vt:lpwstr>5d4949b0-59c1-4a0b-a7c9-3180129c9c59</vt:lpwstr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TemplateUrl">
    <vt:lpwstr/>
  </property>
</Properties>
</file>